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Lst>
  <p:notesMasterIdLst>
    <p:notesMasterId r:id="rId10"/>
  </p:notesMasterIdLst>
  <p:sldIdLst>
    <p:sldId id="256" r:id="rId3"/>
    <p:sldId id="257" r:id="rId4"/>
    <p:sldId id="258" r:id="rId5"/>
    <p:sldId id="259" r:id="rId6"/>
    <p:sldId id="260" r:id="rId7"/>
    <p:sldId id="261"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7" autoAdjust="0"/>
    <p:restoredTop sz="94511" autoAdjust="0"/>
  </p:normalViewPr>
  <p:slideViewPr>
    <p:cSldViewPr snapToGrid="0" snapToObjects="1">
      <p:cViewPr varScale="1">
        <p:scale>
          <a:sx n="71" d="100"/>
          <a:sy n="71" d="100"/>
        </p:scale>
        <p:origin x="408" y="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1.pn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831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extLst>
      <p:ext uri="{BB962C8B-B14F-4D97-AF65-F5344CB8AC3E}">
        <p14:creationId xmlns:p14="http://schemas.microsoft.com/office/powerpoint/2010/main" val="4149591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Occupancy % by day type</a:t>
            </a:r>
            <a:endParaRPr dirty="0"/>
          </a:p>
          <a:p>
            <a:r>
              <a:rPr b="0" dirty="0"/>
              <a:t>No alt text provided</a:t>
            </a:r>
            <a:endParaRPr dirty="0"/>
          </a:p>
          <a:p>
            <a:endParaRPr dirty="0"/>
          </a:p>
          <a:p>
            <a:r>
              <a:rPr b="1" dirty="0"/>
              <a:t>treemap</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successful bookings by room class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Total Revenue by property and room class</a:t>
            </a:r>
            <a:endParaRPr dirty="0"/>
          </a:p>
          <a:p>
            <a:r>
              <a:rPr b="0" dirty="0"/>
              <a:t>No alt text provided</a:t>
            </a:r>
            <a:endParaRPr dirty="0"/>
          </a:p>
          <a:p>
            <a:endParaRPr dirty="0"/>
          </a:p>
          <a:p>
            <a:r>
              <a:rPr b="1" dirty="0"/>
              <a:t>cardVisual</a:t>
            </a:r>
            <a:endParaRPr dirty="0"/>
          </a:p>
          <a:p>
            <a:r>
              <a:rPr b="0" dirty="0"/>
              <a:t>No alt text provided</a:t>
            </a:r>
            <a:endParaRPr dirty="0"/>
          </a:p>
          <a:p>
            <a:endParaRPr dirty="0"/>
          </a:p>
          <a:p>
            <a:r>
              <a:rPr b="1" dirty="0"/>
              <a:t>cardVisual</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extLst>
      <p:ext uri="{BB962C8B-B14F-4D97-AF65-F5344CB8AC3E}">
        <p14:creationId xmlns:p14="http://schemas.microsoft.com/office/powerpoint/2010/main" val="8274009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Bookings vs Checked out</a:t>
            </a:r>
            <a:endParaRPr dirty="0"/>
          </a:p>
          <a:p>
            <a:r>
              <a:rPr b="0" dirty="0"/>
              <a:t>No alt text provided</a:t>
            </a:r>
            <a:endParaRPr dirty="0"/>
          </a:p>
          <a:p>
            <a:endParaRPr dirty="0"/>
          </a:p>
          <a:p>
            <a:r>
              <a:rPr b="1" dirty="0"/>
              <a:t>Bookings vs No Show</a:t>
            </a:r>
            <a:endParaRPr dirty="0"/>
          </a:p>
          <a:p>
            <a:r>
              <a:rPr b="0" dirty="0"/>
              <a:t>No alt text provided</a:t>
            </a:r>
            <a:endParaRPr dirty="0"/>
          </a:p>
          <a:p>
            <a:endParaRPr dirty="0"/>
          </a:p>
          <a:p>
            <a:r>
              <a:rPr b="1" dirty="0"/>
              <a:t>Revenue by Room Class</a:t>
            </a:r>
            <a:endParaRPr dirty="0"/>
          </a:p>
          <a:p>
            <a:r>
              <a:rPr b="0" dirty="0"/>
              <a:t>No alt text provided</a:t>
            </a:r>
            <a:endParaRPr dirty="0"/>
          </a:p>
          <a:p>
            <a:endParaRPr dirty="0"/>
          </a:p>
          <a:p>
            <a:r>
              <a:rPr b="1" dirty="0"/>
              <a:t>Revenue by Day Type</a:t>
            </a:r>
            <a:endParaRPr dirty="0"/>
          </a:p>
          <a:p>
            <a:r>
              <a:rPr b="0" dirty="0"/>
              <a:t>No alt text provided</a:t>
            </a:r>
            <a:endParaRPr dirty="0"/>
          </a:p>
          <a:p>
            <a:endParaRPr dirty="0"/>
          </a:p>
          <a:p>
            <a:r>
              <a:rPr b="1" dirty="0"/>
              <a:t>cardVisual</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Revenue and rating trend</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funnel</a:t>
            </a:r>
            <a:endParaRPr dirty="0"/>
          </a:p>
          <a:p>
            <a:r>
              <a:rPr b="0" dirty="0"/>
              <a:t>No alt text provided</a:t>
            </a:r>
            <a:endParaRPr dirty="0"/>
          </a:p>
          <a:p>
            <a:endParaRPr dirty="0"/>
          </a:p>
          <a:p>
            <a:r>
              <a:rPr b="1" dirty="0"/>
              <a:t>Revenue by City</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extLst>
      <p:ext uri="{BB962C8B-B14F-4D97-AF65-F5344CB8AC3E}">
        <p14:creationId xmlns:p14="http://schemas.microsoft.com/office/powerpoint/2010/main" val="2090303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Booking Platform</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Property</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Terminologies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successful bookings by room_class</a:t>
            </a:r>
            <a:endParaRPr dirty="0"/>
          </a:p>
          <a:p>
            <a:r>
              <a:rPr b="0" dirty="0"/>
              <a:t>No alt text provided</a:t>
            </a:r>
            <a:endParaRPr dirty="0"/>
          </a:p>
          <a:p>
            <a:endParaRPr dirty="0"/>
          </a:p>
          <a:p>
            <a:r>
              <a:rPr b="1" dirty="0"/>
              <a:t>Occupancy % by day type</a:t>
            </a:r>
            <a:endParaRPr dirty="0"/>
          </a:p>
          <a:p>
            <a:r>
              <a:rPr b="0" dirty="0"/>
              <a:t>No alt text provided</a:t>
            </a:r>
            <a:endParaRPr dirty="0"/>
          </a:p>
          <a:p>
            <a:endParaRPr dirty="0"/>
          </a:p>
          <a:p>
            <a:r>
              <a:rPr b="1" dirty="0"/>
              <a:t>Revenue and Average Rating by month</a:t>
            </a:r>
            <a:endParaRPr dirty="0"/>
          </a:p>
          <a:p>
            <a:r>
              <a:rPr b="0" dirty="0"/>
              <a:t>No alt text provided</a:t>
            </a:r>
            <a:endParaRPr dirty="0"/>
          </a:p>
          <a:p>
            <a:endParaRPr dirty="0"/>
          </a:p>
          <a:p>
            <a:r>
              <a:rPr b="1" dirty="0"/>
              <a:t>Revenue by city</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bg1</a:t>
            </a:r>
            <a:endParaRPr dirty="0"/>
          </a:p>
          <a:p>
            <a:r>
              <a:rPr b="0" dirty="0"/>
              <a:t>No alt text provided</a:t>
            </a:r>
            <a:endParaRPr dirty="0"/>
          </a:p>
          <a:p>
            <a:endParaRPr dirty="0"/>
          </a:p>
          <a:p>
            <a:r>
              <a:rPr b="1" dirty="0"/>
              <a:t>first card</a:t>
            </a:r>
            <a:endParaRPr dirty="0"/>
          </a:p>
          <a:p>
            <a:r>
              <a:rPr b="0" dirty="0"/>
              <a:t>No alt text provided</a:t>
            </a:r>
            <a:endParaRPr dirty="0"/>
          </a:p>
          <a:p>
            <a:endParaRPr dirty="0"/>
          </a:p>
          <a:p>
            <a:r>
              <a:rPr b="1" dirty="0"/>
              <a:t>sec card</a:t>
            </a:r>
            <a:endParaRPr dirty="0"/>
          </a:p>
          <a:p>
            <a:r>
              <a:rPr b="0" dirty="0"/>
              <a:t>No alt text provided</a:t>
            </a:r>
            <a:endParaRPr dirty="0"/>
          </a:p>
          <a:p>
            <a:endParaRPr dirty="0"/>
          </a:p>
          <a:p>
            <a:r>
              <a:rPr b="1" dirty="0"/>
              <a:t>Bookings vs City</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extLst>
      <p:ext uri="{BB962C8B-B14F-4D97-AF65-F5344CB8AC3E}">
        <p14:creationId xmlns:p14="http://schemas.microsoft.com/office/powerpoint/2010/main" val="34796782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418406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976629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41314399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27ED9C8-F09A-4D9E-BEC0-4725162E21FF}" type="datetimeFigureOut">
              <a:rPr lang="en-US" smtClean="0"/>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42450337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27ED9C8-F09A-4D9E-BEC0-4725162E21FF}" type="datetimeFigureOut">
              <a:rPr lang="en-US" smtClean="0"/>
              <a:t>5/5/2024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2017307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27ED9C8-F09A-4D9E-BEC0-4725162E21FF}" type="datetimeFigureOut">
              <a:rPr lang="en-US" smtClean="0"/>
              <a:t>5/5/2024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846033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5/5/2024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5347376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790331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47126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6957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129473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5/5/2024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5/5/2024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5/5/2024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5/5/2024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5/5/2024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3756615117"/>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8.xml"/><Relationship Id="rId4" Type="http://schemas.openxmlformats.org/officeDocument/2006/relationships/hyperlink" Target="https://app.powerbi.com/view?r=eyJrIjoiNGNmZDM0OTUtNDU2Zi00MDRmLWIzMGUtYmM5M2UwYmMxNDQzIiwidCI6ImM2ZTU0OWIzLTVmNDUtNDAzMi1hYWU5LWQ0MjQ0ZGM1YjJjNCJ9"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2f9fd7e3-13af-46db-ab1a-5fde8b11d8c9/?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19.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2f9fd7e3-13af-46db-ab1a-5fde8b11d8c9/?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2f9fd7e3-13af-46db-ab1a-5fde8b11d8c9/?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19.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2f9fd7e3-13af-46db-ab1a-5fde8b11d8c9/?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 xmlns:a14="http://schemas.microsoft.com/office/drawing/2010/main" xmlns:p14="http://schemas.microsoft.com/office/powerpoint/2010/main"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53" y="104539"/>
            <a:ext cx="12192000" cy="6858000"/>
          </a:xfrm>
          <a:prstGeom prst="rect">
            <a:avLst/>
          </a:prstGeom>
          <a:solidFill>
            <a:schemeClr val="bg1"/>
          </a:solidFill>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888" y="342289"/>
            <a:ext cx="5883965" cy="5370320"/>
          </a:xfrm>
          <a:prstGeom prst="rect">
            <a:avLst/>
          </a:prstGeom>
        </p:spPr>
      </p:pic>
      <p:sp>
        <p:nvSpPr>
          <p:cNvPr id="12" name="Title 1"/>
          <p:cNvSpPr txBox="1">
            <a:spLocks noGrp="1"/>
          </p:cNvSpPr>
          <p:nvPr>
            <p:ph type="title" idx="4294967295"/>
          </p:nvPr>
        </p:nvSpPr>
        <p:spPr>
          <a:xfrm>
            <a:off x="221880" y="885651"/>
            <a:ext cx="11593002"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4400" b="1" i="0" u="none" strike="noStrike" kern="1200" cap="none" spc="0" normalizeH="0" baseline="0" noProof="0" dirty="0" err="1">
                <a:ln>
                  <a:noFill/>
                </a:ln>
                <a:solidFill>
                  <a:srgbClr val="F3C910"/>
                </a:solidFill>
                <a:effectLst/>
                <a:uLnTx/>
                <a:uFillTx/>
                <a:latin typeface="Segoe UI Light" charset="0"/>
                <a:ea typeface="Segoe UI Light" charset="0"/>
                <a:cs typeface="Segoe UI Light" charset="0"/>
              </a:rPr>
              <a:t>AtliQ</a:t>
            </a:r>
            <a:r>
              <a:rPr kumimoji="0" lang="en-US" sz="4400" b="1"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rPr>
              <a:t> </a:t>
            </a:r>
            <a:r>
              <a:rPr kumimoji="0" lang="en-US" sz="4400" b="1" i="0" u="none" strike="noStrike" kern="1200" cap="none" spc="0" normalizeH="0" baseline="0" noProof="0" dirty="0" err="1" smtClean="0">
                <a:ln>
                  <a:noFill/>
                </a:ln>
                <a:solidFill>
                  <a:srgbClr val="F3C910"/>
                </a:solidFill>
                <a:effectLst/>
                <a:uLnTx/>
                <a:uFillTx/>
                <a:latin typeface="Segoe UI Light" charset="0"/>
                <a:ea typeface="Segoe UI Light" charset="0"/>
                <a:cs typeface="Segoe UI Light" charset="0"/>
              </a:rPr>
              <a:t>Grands</a:t>
            </a:r>
            <a:r>
              <a:rPr kumimoji="0" lang="en-US" sz="4400" b="1" i="0" u="none" strike="noStrike" kern="1200" cap="none" spc="0" normalizeH="0" baseline="0" noProof="0" dirty="0" smtClean="0">
                <a:ln>
                  <a:noFill/>
                </a:ln>
                <a:solidFill>
                  <a:srgbClr val="F3C910"/>
                </a:solidFill>
                <a:effectLst/>
                <a:uLnTx/>
                <a:uFillTx/>
                <a:latin typeface="Segoe UI Light" charset="0"/>
                <a:ea typeface="Segoe UI Light" charset="0"/>
                <a:cs typeface="Segoe UI Light" charset="0"/>
              </a:rPr>
              <a:t> </a:t>
            </a:r>
            <a:br>
              <a:rPr kumimoji="0" lang="en-US" sz="4400" b="1" i="0" u="none" strike="noStrike" kern="1200" cap="none" spc="0" normalizeH="0" baseline="0" noProof="0" dirty="0" smtClean="0">
                <a:ln>
                  <a:noFill/>
                </a:ln>
                <a:solidFill>
                  <a:srgbClr val="F3C910"/>
                </a:solidFill>
                <a:effectLst/>
                <a:uLnTx/>
                <a:uFillTx/>
                <a:latin typeface="Segoe UI Light" charset="0"/>
                <a:ea typeface="Segoe UI Light" charset="0"/>
                <a:cs typeface="Segoe UI Light" charset="0"/>
              </a:rPr>
            </a:br>
            <a:r>
              <a:rPr kumimoji="0" lang="en-US" sz="4400" b="1" i="0" u="none" strike="noStrike" kern="1200" cap="none" spc="0" normalizeH="0" baseline="0" noProof="0" dirty="0" smtClean="0">
                <a:ln>
                  <a:noFill/>
                </a:ln>
                <a:solidFill>
                  <a:srgbClr val="F3C910"/>
                </a:solidFill>
                <a:effectLst/>
                <a:uLnTx/>
                <a:uFillTx/>
                <a:latin typeface="Segoe UI Light" charset="0"/>
                <a:ea typeface="Segoe UI Light" charset="0"/>
                <a:cs typeface="Segoe UI Light" charset="0"/>
              </a:rPr>
              <a:t>Hospitality </a:t>
            </a:r>
            <a:r>
              <a:rPr kumimoji="0" lang="en-US" sz="4400" b="1"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rPr>
              <a:t>Domain</a:t>
            </a:r>
          </a:p>
        </p:txBody>
      </p:sp>
      <p:sp>
        <p:nvSpPr>
          <p:cNvPr id="13" name="Text Placeholder 2"/>
          <p:cNvSpPr txBox="1">
            <a:spLocks/>
          </p:cNvSpPr>
          <p:nvPr/>
        </p:nvSpPr>
        <p:spPr>
          <a:xfrm>
            <a:off x="10512209" y="1584528"/>
            <a:ext cx="1488017" cy="32378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rgbClr val="FFC000"/>
                </a:solidFill>
                <a:hlinkClick r:id="rId4"/>
              </a:rPr>
              <a:t>View in </a:t>
            </a:r>
            <a:r>
              <a:rPr lang="en-US" dirty="0" smtClean="0">
                <a:solidFill>
                  <a:srgbClr val="FFC000"/>
                </a:solidFill>
                <a:hlinkClick r:id="rId4"/>
              </a:rPr>
              <a:t>Power BI</a:t>
            </a:r>
            <a:endParaRPr lang="en-US" dirty="0">
              <a:solidFill>
                <a:srgbClr val="FFC000"/>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4/23/2024 11:05:29 AM UTC</a:t>
            </a:r>
          </a:p>
        </p:txBody>
      </p:sp>
      <p:sp>
        <p:nvSpPr>
          <p:cNvPr id="10" name="TextBox 9"/>
          <p:cNvSpPr txBox="1"/>
          <p:nvPr/>
        </p:nvSpPr>
        <p:spPr>
          <a:xfrm>
            <a:off x="326003" y="5400722"/>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4/23/2024 10:54:03 AM UTC</a:t>
            </a:r>
            <a:endParaRPr lang="en-US" sz="900" b="0" i="0" dirty="0">
              <a:solidFill>
                <a:schemeClr val="bg1"/>
              </a:solidFill>
              <a:latin typeface="Segoe UI" charset="0"/>
              <a:ea typeface="Segoe UI" charset="0"/>
              <a:cs typeface="Segoe UI" charset="0"/>
            </a:endParaRPr>
          </a:p>
        </p:txBody>
      </p:sp>
      <p:sp>
        <p:nvSpPr>
          <p:cNvPr id="3" name="TextBox 2"/>
          <p:cNvSpPr txBox="1"/>
          <p:nvPr/>
        </p:nvSpPr>
        <p:spPr>
          <a:xfrm>
            <a:off x="9994033" y="4227142"/>
            <a:ext cx="3641698" cy="584775"/>
          </a:xfrm>
          <a:prstGeom prst="rect">
            <a:avLst/>
          </a:prstGeom>
          <a:noFill/>
        </p:spPr>
        <p:txBody>
          <a:bodyPr wrap="square" rtlCol="0">
            <a:spAutoFit/>
          </a:bodyPr>
          <a:lstStyle/>
          <a:p>
            <a:r>
              <a:rPr lang="en-US" dirty="0" smtClean="0"/>
              <a:t>SWETHA C S</a:t>
            </a:r>
          </a:p>
          <a:p>
            <a:r>
              <a:rPr lang="en-US" sz="1400" dirty="0" smtClean="0"/>
              <a:t>DATA ANALYST</a:t>
            </a:r>
            <a:endParaRPr lang="en-IN" sz="1400" dirty="0"/>
          </a:p>
        </p:txBody>
      </p:sp>
    </p:spTree>
    <p:extLst>
      <p:ext uri="{BB962C8B-B14F-4D97-AF65-F5344CB8AC3E}">
        <p14:creationId xmlns:p14="http://schemas.microsoft.com/office/powerpoint/2010/main" val="763072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actionButton ,actionButton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advancedSlicerVisual ,advancedSlicerVisual ,advancedSlicerVisual ,slicer ,slicer ,barChart ,barChart ,clusteredColumnChart ,pivotTable ,Occupancy % by day type ,treemap ,slicer ,successful bookings by room class ,textbox ,actionButton ,Total Revenue by property and room class ,cardVisual ,cardVisual ,image ,image ,image ,shape ,image ,image.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Overall Insights</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advancedSlicerVisual ,advancedSlicerVisual ,slicer ,advancedSlicerVisual ,slicer ,textbox ,image ,textbox ,Bookings vs Checked out ,Bookings vs No Show ,Revenue by Room Class ,Revenue by Day Type ,cardVisual ,slicer ,actionButton ,Revenue and rating trend ,tableEx ,funnel ,Revenue by City ,image ,image ,image ,shape ,image.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weekly analysis</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advancedSlicerVisual ,advancedSlicerVisual ,Booking Platform ,actionButton ,Property ,advancedSlicerVisual ,textbox ,image ,Terminologies ,textbox ,successful bookings by room_class ,Occupancy % by day type ,Revenue and Average Rating by month ,Revenue by city ,barChart ,tableEx ,bg1 ,first card ,sec card ,Bookings vs City ,image ,image ,image ,image ,shape.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monthly analysis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73427" y="466069"/>
            <a:ext cx="11044361" cy="400110"/>
          </a:xfrm>
          <a:prstGeom prst="rect">
            <a:avLst/>
          </a:prstGeom>
          <a:solidFill>
            <a:schemeClr val="accent2"/>
          </a:solidFill>
        </p:spPr>
        <p:txBody>
          <a:bodyPr wrap="square" rtlCol="0">
            <a:spAutoFit/>
          </a:bodyPr>
          <a:lstStyle/>
          <a:p>
            <a:r>
              <a:rPr lang="en-US" sz="2000" dirty="0" smtClean="0">
                <a:solidFill>
                  <a:schemeClr val="bg1"/>
                </a:solidFill>
              </a:rPr>
              <a:t>INSIGHTS</a:t>
            </a:r>
            <a:endParaRPr lang="en-IN" sz="2000" dirty="0">
              <a:solidFill>
                <a:schemeClr val="bg1"/>
              </a:solidFill>
            </a:endParaRPr>
          </a:p>
        </p:txBody>
      </p:sp>
      <p:sp>
        <p:nvSpPr>
          <p:cNvPr id="5" name="TextBox 4"/>
          <p:cNvSpPr txBox="1"/>
          <p:nvPr/>
        </p:nvSpPr>
        <p:spPr>
          <a:xfrm>
            <a:off x="1073427" y="1242191"/>
            <a:ext cx="10479818" cy="5078313"/>
          </a:xfrm>
          <a:prstGeom prst="rect">
            <a:avLst/>
          </a:prstGeom>
          <a:solidFill>
            <a:schemeClr val="accent6">
              <a:lumMod val="50000"/>
            </a:schemeClr>
          </a:solidFill>
        </p:spPr>
        <p:txBody>
          <a:bodyPr wrap="square" rtlCol="0">
            <a:spAutoFit/>
          </a:bodyPr>
          <a:lstStyle/>
          <a:p>
            <a:pPr marL="285750" indent="-285750">
              <a:buFont typeface="Wingdings" panose="05000000000000000000" pitchFamily="2" charset="2"/>
              <a:buChar char="Ø"/>
            </a:pPr>
            <a:r>
              <a:rPr lang="en-US" sz="1600" dirty="0" smtClean="0"/>
              <a:t>Mumbai is generating highest revenue of 669 M followed by Bangalore, Hyderabad and Delhi.</a:t>
            </a:r>
          </a:p>
          <a:p>
            <a:pPr marL="285750" indent="-285750">
              <a:buFont typeface="Wingdings" panose="05000000000000000000" pitchFamily="2" charset="2"/>
              <a:buChar char="Ø"/>
            </a:pPr>
            <a:endParaRPr lang="en-US" sz="1600" dirty="0"/>
          </a:p>
          <a:p>
            <a:pPr marL="285750" indent="-285750">
              <a:buFont typeface="Wingdings" panose="05000000000000000000" pitchFamily="2" charset="2"/>
              <a:buChar char="Ø"/>
            </a:pPr>
            <a:r>
              <a:rPr lang="en-US" sz="1600" dirty="0" err="1" smtClean="0"/>
              <a:t>AtliQ</a:t>
            </a:r>
            <a:r>
              <a:rPr lang="en-US" sz="1600" dirty="0" smtClean="0"/>
              <a:t> Exotica property is a top performer with revenue 320M and </a:t>
            </a:r>
            <a:r>
              <a:rPr lang="en-US" sz="1600" dirty="0" err="1" smtClean="0"/>
              <a:t>AtliQ</a:t>
            </a:r>
            <a:r>
              <a:rPr lang="en-US" sz="1600" dirty="0" smtClean="0"/>
              <a:t> Seasons is the least with revenue 66M</a:t>
            </a:r>
          </a:p>
          <a:p>
            <a:pPr marL="285750" indent="-285750">
              <a:buFont typeface="Wingdings" panose="05000000000000000000" pitchFamily="2" charset="2"/>
              <a:buChar char="Ø"/>
            </a:pPr>
            <a:endParaRPr lang="en-US" sz="1600" dirty="0"/>
          </a:p>
          <a:p>
            <a:pPr marL="285750" indent="-285750">
              <a:buFont typeface="Wingdings" panose="05000000000000000000" pitchFamily="2" charset="2"/>
              <a:buChar char="Ø"/>
            </a:pPr>
            <a:r>
              <a:rPr lang="en-US" sz="1600" dirty="0" err="1" smtClean="0"/>
              <a:t>AtliQ</a:t>
            </a:r>
            <a:r>
              <a:rPr lang="en-US" sz="1600" dirty="0" smtClean="0"/>
              <a:t> </a:t>
            </a:r>
            <a:r>
              <a:rPr lang="en-US" sz="1600" dirty="0" err="1" smtClean="0"/>
              <a:t>Blu</a:t>
            </a:r>
            <a:r>
              <a:rPr lang="en-US" sz="1600" dirty="0" smtClean="0"/>
              <a:t> shows the highest occupancy % with revenue of 261 M comes in top 4.</a:t>
            </a:r>
          </a:p>
          <a:p>
            <a:pPr marL="285750" indent="-285750">
              <a:buFont typeface="Wingdings" panose="05000000000000000000" pitchFamily="2" charset="2"/>
              <a:buChar char="Ø"/>
            </a:pPr>
            <a:endParaRPr lang="en-US" sz="1600" dirty="0"/>
          </a:p>
          <a:p>
            <a:pPr marL="285750" indent="-285750">
              <a:buFont typeface="Wingdings" panose="05000000000000000000" pitchFamily="2" charset="2"/>
              <a:buChar char="Ø"/>
            </a:pPr>
            <a:r>
              <a:rPr lang="en-US" sz="1600" dirty="0" smtClean="0"/>
              <a:t>Delhi has the highest  average rating of 3.78</a:t>
            </a:r>
          </a:p>
          <a:p>
            <a:pPr marL="285750" indent="-285750">
              <a:buFont typeface="Wingdings" panose="05000000000000000000" pitchFamily="2" charset="2"/>
              <a:buChar char="Ø"/>
            </a:pPr>
            <a:endParaRPr lang="en-US" sz="1600" dirty="0"/>
          </a:p>
          <a:p>
            <a:pPr marL="285750" indent="-285750">
              <a:buFont typeface="Wingdings" panose="05000000000000000000" pitchFamily="2" charset="2"/>
              <a:buChar char="Ø"/>
            </a:pPr>
            <a:r>
              <a:rPr lang="en-US" sz="1600" dirty="0" smtClean="0"/>
              <a:t>The occupancy % of weekend is always more than weekday.</a:t>
            </a:r>
          </a:p>
          <a:p>
            <a:pPr marL="285750" indent="-285750">
              <a:buFont typeface="Wingdings" panose="05000000000000000000" pitchFamily="2" charset="2"/>
              <a:buChar char="Ø"/>
            </a:pPr>
            <a:endParaRPr lang="en-US" sz="1600" dirty="0"/>
          </a:p>
          <a:p>
            <a:pPr marL="285750" indent="-285750">
              <a:buFont typeface="Wingdings" panose="05000000000000000000" pitchFamily="2" charset="2"/>
              <a:buChar char="Ø"/>
            </a:pPr>
            <a:r>
              <a:rPr lang="en-US" sz="1600" dirty="0" smtClean="0"/>
              <a:t>Elite </a:t>
            </a:r>
            <a:r>
              <a:rPr lang="en-US" sz="1600" dirty="0"/>
              <a:t>r</a:t>
            </a:r>
            <a:r>
              <a:rPr lang="en-US" sz="1600" dirty="0" smtClean="0"/>
              <a:t>oom class brings highest revenue contributing nearly 37% to total revenue.</a:t>
            </a:r>
          </a:p>
          <a:p>
            <a:endParaRPr lang="en-US" sz="1600" dirty="0"/>
          </a:p>
          <a:p>
            <a:pPr marL="285750" indent="-285750">
              <a:buFont typeface="Wingdings" panose="05000000000000000000" pitchFamily="2" charset="2"/>
              <a:buChar char="Ø"/>
            </a:pPr>
            <a:r>
              <a:rPr lang="en-US" sz="1600" dirty="0" smtClean="0"/>
              <a:t>Week 29 shows the highest revenue generation of around 139 M.</a:t>
            </a:r>
          </a:p>
          <a:p>
            <a:pPr marL="285750" indent="-285750">
              <a:buFont typeface="Wingdings" panose="05000000000000000000" pitchFamily="2" charset="2"/>
              <a:buChar char="Ø"/>
            </a:pPr>
            <a:endParaRPr lang="en-US" sz="1600" dirty="0"/>
          </a:p>
          <a:p>
            <a:pPr marL="285750" indent="-285750">
              <a:buFont typeface="Wingdings" panose="05000000000000000000" pitchFamily="2" charset="2"/>
              <a:buChar char="Ø"/>
            </a:pPr>
            <a:r>
              <a:rPr lang="en-US" sz="1600" dirty="0" smtClean="0"/>
              <a:t>May month shows highest revenue generation followed by </a:t>
            </a:r>
            <a:r>
              <a:rPr lang="en-US" sz="1600" dirty="0"/>
              <a:t>J</a:t>
            </a:r>
            <a:r>
              <a:rPr lang="en-US" sz="1600" dirty="0" smtClean="0"/>
              <a:t>uly and </a:t>
            </a:r>
            <a:r>
              <a:rPr lang="en-US" sz="1600" dirty="0"/>
              <a:t>J</a:t>
            </a:r>
            <a:r>
              <a:rPr lang="en-US" sz="1600" dirty="0" smtClean="0"/>
              <a:t>une.</a:t>
            </a:r>
          </a:p>
          <a:p>
            <a:pPr marL="285750" indent="-285750">
              <a:buFont typeface="Wingdings" panose="05000000000000000000" pitchFamily="2" charset="2"/>
              <a:buChar char="Ø"/>
            </a:pPr>
            <a:endParaRPr lang="en-US" sz="1600" dirty="0"/>
          </a:p>
          <a:p>
            <a:pPr marL="285750" indent="-285750">
              <a:buFont typeface="Wingdings" panose="05000000000000000000" pitchFamily="2" charset="2"/>
              <a:buChar char="Ø"/>
            </a:pPr>
            <a:r>
              <a:rPr lang="en-US" sz="1600" dirty="0" smtClean="0"/>
              <a:t>Week 32 shows the least revenue generation but the data available is only for one day since it’s the last day of July so week 26 is the lowest with revenue of 114 M</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10259830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21530" y="2967335"/>
            <a:ext cx="3148939" cy="923330"/>
          </a:xfrm>
          <a:prstGeom prst="rect">
            <a:avLst/>
          </a:prstGeom>
          <a:noFill/>
        </p:spPr>
        <p:txBody>
          <a:bodyPr wrap="none" lIns="91440" tIns="45720" rIns="91440" bIns="45720">
            <a:spAutoFit/>
          </a:bodyPr>
          <a:lstStyle/>
          <a:p>
            <a:pPr algn="ctr"/>
            <a:r>
              <a:rPr lang="en-US" sz="54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 You</a:t>
            </a: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3747822803"/>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72</TotalTime>
  <Words>634</Words>
  <Application>Microsoft Office PowerPoint</Application>
  <PresentationFormat>Widescreen</PresentationFormat>
  <Paragraphs>270</Paragraphs>
  <Slides>7</Slides>
  <Notes>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7</vt:i4>
      </vt:variant>
    </vt:vector>
  </HeadingPairs>
  <TitlesOfParts>
    <vt:vector size="16" baseType="lpstr">
      <vt:lpstr>Arial</vt:lpstr>
      <vt:lpstr>Calibri</vt:lpstr>
      <vt:lpstr>Calibri Light</vt:lpstr>
      <vt:lpstr>Segoe UI</vt:lpstr>
      <vt:lpstr>Segoe UI Light</vt:lpstr>
      <vt:lpstr>Segoe UI Semibold</vt:lpstr>
      <vt:lpstr>Wingdings</vt:lpstr>
      <vt:lpstr>Custom Design</vt:lpstr>
      <vt:lpstr>Office Theme</vt:lpstr>
      <vt:lpstr>AtliQ Grands  Hospitality Domain</vt:lpstr>
      <vt:lpstr>HOME</vt:lpstr>
      <vt:lpstr>Overall Insights</vt:lpstr>
      <vt:lpstr>weekly analysis</vt:lpstr>
      <vt:lpstr>monthly analysis</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Microsoft account</cp:lastModifiedBy>
  <cp:revision>26</cp:revision>
  <dcterms:created xsi:type="dcterms:W3CDTF">2016-09-04T11:54:55Z</dcterms:created>
  <dcterms:modified xsi:type="dcterms:W3CDTF">2024-05-05T06:32:52Z</dcterms:modified>
</cp:coreProperties>
</file>

<file path=docProps/thumbnail.jpeg>
</file>